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0919-E0FE-435E-83E0-7552588C88FE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3132138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動詞的用法</a:t>
            </a:r>
            <a:endParaRPr lang="en-US" altLang="zh-TW" sz="3200" b="1" u="sng"/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684213" y="935038"/>
            <a:ext cx="77755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/>
              <a:t>表動作、狀態的詞語稱為動詞。動詞用於句子當中，有</a:t>
            </a:r>
            <a:r>
              <a:rPr lang="zh-TW" altLang="en-US">
                <a:solidFill>
                  <a:srgbClr val="FF0000"/>
                </a:solidFill>
              </a:rPr>
              <a:t>及物動詞</a:t>
            </a:r>
            <a:r>
              <a:rPr lang="en-US" altLang="zh-TW"/>
              <a:t>(</a:t>
            </a:r>
            <a:r>
              <a:rPr lang="en-US" altLang="zh-TW" b="1">
                <a:solidFill>
                  <a:srgbClr val="009900"/>
                </a:solidFill>
              </a:rPr>
              <a:t>V</a:t>
            </a:r>
            <a:r>
              <a:rPr lang="en-US" altLang="zh-TW"/>
              <a:t>erb </a:t>
            </a:r>
            <a:r>
              <a:rPr lang="en-US" altLang="zh-TW" b="1">
                <a:solidFill>
                  <a:srgbClr val="009900"/>
                </a:solidFill>
              </a:rPr>
              <a:t>t</a:t>
            </a:r>
            <a:r>
              <a:rPr lang="en-US" altLang="zh-TW"/>
              <a:t>ransitive)</a:t>
            </a:r>
            <a:r>
              <a:rPr lang="zh-TW" altLang="en-US"/>
              <a:t>與</a:t>
            </a:r>
            <a:r>
              <a:rPr lang="zh-TW" altLang="en-US">
                <a:solidFill>
                  <a:srgbClr val="FF0000"/>
                </a:solidFill>
              </a:rPr>
              <a:t>不及物動詞</a:t>
            </a:r>
            <a:r>
              <a:rPr lang="en-US" altLang="zh-TW"/>
              <a:t>(</a:t>
            </a:r>
            <a:r>
              <a:rPr lang="en-US" altLang="zh-TW" b="1">
                <a:solidFill>
                  <a:srgbClr val="009900"/>
                </a:solidFill>
              </a:rPr>
              <a:t>V</a:t>
            </a:r>
            <a:r>
              <a:rPr lang="en-US" altLang="zh-TW"/>
              <a:t>erb </a:t>
            </a:r>
            <a:r>
              <a:rPr lang="en-US" altLang="zh-TW" b="1">
                <a:solidFill>
                  <a:srgbClr val="009900"/>
                </a:solidFill>
              </a:rPr>
              <a:t>i</a:t>
            </a:r>
            <a:r>
              <a:rPr lang="en-US" altLang="zh-TW"/>
              <a:t>ntransitive)</a:t>
            </a:r>
            <a:r>
              <a:rPr lang="zh-TW" altLang="en-US"/>
              <a:t> 之分。當及物動詞使用時，後面一定要直接接受詞。</a:t>
            </a:r>
          </a:p>
          <a:p>
            <a:r>
              <a:rPr lang="zh-TW" altLang="en-US"/>
              <a:t>＊ </a:t>
            </a:r>
            <a:r>
              <a:rPr lang="en-US" altLang="zh-TW"/>
              <a:t>He didn’t </a:t>
            </a:r>
            <a:r>
              <a:rPr lang="en-US" altLang="zh-TW" b="1"/>
              <a:t>move</a:t>
            </a:r>
            <a:r>
              <a:rPr lang="en-US" altLang="zh-TW"/>
              <a:t>.</a:t>
            </a:r>
          </a:p>
          <a:p>
            <a:r>
              <a:rPr lang="zh-TW" altLang="en-US"/>
              <a:t>＊ </a:t>
            </a:r>
            <a:r>
              <a:rPr lang="en-US" altLang="zh-TW"/>
              <a:t>He didn’t </a:t>
            </a:r>
            <a:r>
              <a:rPr lang="en-US" altLang="zh-TW" b="1"/>
              <a:t>move</a:t>
            </a:r>
            <a:r>
              <a:rPr lang="en-US" altLang="zh-TW"/>
              <a:t> the desk.</a:t>
            </a:r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3132138" y="3357563"/>
            <a:ext cx="2216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動詞的形式</a:t>
            </a:r>
            <a:endParaRPr lang="en-US" altLang="zh-TW" sz="3200" b="1" u="sng"/>
          </a:p>
        </p:txBody>
      </p:sp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755650" y="4098925"/>
            <a:ext cx="6216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動詞的形式須配合以下幾項因素做變化：</a:t>
            </a:r>
          </a:p>
          <a:p>
            <a:r>
              <a:rPr lang="zh-TW" altLang="en-US">
                <a:solidFill>
                  <a:srgbClr val="0000CC"/>
                </a:solidFill>
              </a:rPr>
              <a:t>發生於何時 </a:t>
            </a:r>
            <a:r>
              <a:rPr lang="en-US" altLang="zh-TW">
                <a:solidFill>
                  <a:srgbClr val="0000CC"/>
                </a:solidFill>
              </a:rPr>
              <a:t>?</a:t>
            </a:r>
          </a:p>
          <a:p>
            <a:r>
              <a:rPr lang="zh-TW" altLang="en-US">
                <a:solidFill>
                  <a:srgbClr val="0000CC"/>
                </a:solidFill>
              </a:rPr>
              <a:t>主詞是第幾人稱 </a:t>
            </a:r>
            <a:r>
              <a:rPr lang="en-US" altLang="zh-TW">
                <a:solidFill>
                  <a:srgbClr val="0000CC"/>
                </a:solidFill>
              </a:rPr>
              <a:t>?</a:t>
            </a:r>
          </a:p>
          <a:p>
            <a:r>
              <a:rPr lang="zh-TW" altLang="en-US">
                <a:solidFill>
                  <a:srgbClr val="0000CC"/>
                </a:solidFill>
              </a:rPr>
              <a:t>主詞是單數還是複數 </a:t>
            </a:r>
            <a:r>
              <a:rPr lang="en-US" altLang="zh-TW">
                <a:solidFill>
                  <a:srgbClr val="0000CC"/>
                </a:solidFill>
              </a:rPr>
              <a:t>?</a:t>
            </a:r>
          </a:p>
          <a:p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had</a:t>
            </a:r>
            <a:r>
              <a:rPr lang="en-US" altLang="zh-TW"/>
              <a:t> a headache yesterday. (have</a:t>
            </a:r>
            <a:r>
              <a:rPr lang="en-US" altLang="zh-TW">
                <a:cs typeface="Arial" charset="0"/>
              </a:rPr>
              <a:t>→had</a:t>
            </a:r>
            <a:r>
              <a:rPr lang="en-US" altLang="zh-TW"/>
              <a:t>)</a:t>
            </a:r>
          </a:p>
          <a:p>
            <a:r>
              <a:rPr lang="zh-TW" altLang="en-US"/>
              <a:t>＊ </a:t>
            </a:r>
            <a:r>
              <a:rPr lang="en-US" altLang="zh-TW"/>
              <a:t>My brother</a:t>
            </a:r>
            <a:r>
              <a:rPr lang="en-US" altLang="zh-TW" b="1"/>
              <a:t> likes</a:t>
            </a:r>
            <a:r>
              <a:rPr lang="en-US" altLang="zh-TW"/>
              <a:t> surfing. (like→likes)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CFF-4541-44DF-8097-F3C014B3A8EE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3122613" y="3644900"/>
            <a:ext cx="302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現在完成進行式</a:t>
            </a:r>
            <a:endParaRPr lang="en-US" altLang="zh-TW" sz="3200" b="1" u="sng"/>
          </a:p>
        </p:txBody>
      </p:sp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900113" y="4319588"/>
            <a:ext cx="71056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have/has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been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V-ing</a:t>
            </a:r>
            <a:r>
              <a:rPr lang="zh-TW" altLang="en-US" b="1">
                <a:solidFill>
                  <a:srgbClr val="FF0000"/>
                </a:solidFill>
              </a:rPr>
              <a:t>」</a:t>
            </a:r>
          </a:p>
          <a:p>
            <a:endParaRPr lang="zh-TW" altLang="en-US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表示動作持續</a:t>
            </a:r>
            <a:r>
              <a:rPr lang="en-US" altLang="zh-TW">
                <a:solidFill>
                  <a:srgbClr val="FF0000"/>
                </a:solidFill>
              </a:rPr>
              <a:t/>
            </a:r>
            <a:br>
              <a:rPr lang="en-US" altLang="zh-TW">
                <a:solidFill>
                  <a:srgbClr val="FF0000"/>
                </a:solidFill>
              </a:rPr>
            </a:br>
            <a:r>
              <a:rPr lang="en-US" altLang="zh-TW"/>
              <a:t>    </a:t>
            </a: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have been doing</a:t>
            </a:r>
            <a:r>
              <a:rPr lang="en-US" altLang="zh-TW"/>
              <a:t> this puzzle for 30 minutes.</a:t>
            </a:r>
            <a:br>
              <a:rPr lang="en-US" altLang="zh-TW"/>
            </a:br>
            <a:r>
              <a:rPr lang="zh-TW" altLang="en-US"/>
              <a:t>    ＊ </a:t>
            </a:r>
            <a:r>
              <a:rPr lang="en-US" altLang="zh-TW"/>
              <a:t>How long </a:t>
            </a:r>
            <a:r>
              <a:rPr lang="en-US" altLang="zh-TW" b="1"/>
              <a:t>have you been waiting</a:t>
            </a:r>
            <a:r>
              <a:rPr lang="en-US" altLang="zh-TW"/>
              <a:t> here?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2875" y="2420938"/>
            <a:ext cx="8893175" cy="730250"/>
            <a:chOff x="90" y="2160"/>
            <a:chExt cx="5602" cy="460"/>
          </a:xfrm>
        </p:grpSpPr>
        <p:pic>
          <p:nvPicPr>
            <p:cNvPr id="384004" name="Picture 4" descr="spea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" y="2205"/>
              <a:ext cx="150" cy="150"/>
            </a:xfrm>
            <a:prstGeom prst="rect">
              <a:avLst/>
            </a:prstGeom>
            <a:noFill/>
          </p:spPr>
        </p:pic>
        <p:sp>
          <p:nvSpPr>
            <p:cNvPr id="384006" name="Text Box 6"/>
            <p:cNvSpPr txBox="1">
              <a:spLocks noChangeArrowheads="1"/>
            </p:cNvSpPr>
            <p:nvPr/>
          </p:nvSpPr>
          <p:spPr bwMode="auto">
            <a:xfrm>
              <a:off x="317" y="2160"/>
              <a:ext cx="5375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TW" altLang="en-US" sz="1400" b="1">
                  <a:solidFill>
                    <a:srgbClr val="009900"/>
                  </a:solidFill>
                </a:rPr>
                <a:t>會話中常用的縮寫：</a:t>
              </a:r>
            </a:p>
            <a:p>
              <a:r>
                <a:rPr lang="en-US" altLang="zh-TW" sz="1400"/>
                <a:t>I have→ I’ve	you have→ you’ve	he has→ he’s	she has→ she’s</a:t>
              </a:r>
            </a:p>
            <a:p>
              <a:r>
                <a:rPr lang="en-US" altLang="zh-TW" sz="1400"/>
                <a:t>we have→ we’ve	they have→ they’ve	</a:t>
              </a:r>
            </a:p>
          </p:txBody>
        </p:sp>
      </p:grpSp>
      <p:sp>
        <p:nvSpPr>
          <p:cNvPr id="384008" name="Rectangle 8"/>
          <p:cNvSpPr>
            <a:spLocks noChangeArrowheads="1"/>
          </p:cNvSpPr>
          <p:nvPr/>
        </p:nvSpPr>
        <p:spPr bwMode="auto">
          <a:xfrm>
            <a:off x="250825" y="260350"/>
            <a:ext cx="8642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過去式與現在完成式</a:t>
            </a:r>
          </a:p>
          <a:p>
            <a:r>
              <a:rPr lang="zh-TW" altLang="en-US"/>
              <a:t>    ＊ </a:t>
            </a:r>
            <a:r>
              <a:rPr lang="en-US" altLang="zh-TW"/>
              <a:t>My father </a:t>
            </a:r>
            <a:r>
              <a:rPr lang="en-US" altLang="zh-TW" b="1"/>
              <a:t>gave up</a:t>
            </a:r>
            <a:r>
              <a:rPr lang="en-US" altLang="zh-TW"/>
              <a:t> alcohol.</a:t>
            </a:r>
          </a:p>
          <a:p>
            <a:endParaRPr lang="en-US" altLang="zh-TW"/>
          </a:p>
          <a:p>
            <a:r>
              <a:rPr lang="en-US" altLang="zh-TW"/>
              <a:t>    </a:t>
            </a:r>
            <a:r>
              <a:rPr lang="zh-TW" altLang="en-US"/>
              <a:t>＊ </a:t>
            </a:r>
            <a:r>
              <a:rPr lang="en-US" altLang="zh-TW"/>
              <a:t>My father </a:t>
            </a:r>
            <a:r>
              <a:rPr lang="en-US" altLang="zh-TW" b="1"/>
              <a:t>has given up</a:t>
            </a:r>
            <a:r>
              <a:rPr lang="en-US" altLang="zh-TW"/>
              <a:t> alcohol.</a:t>
            </a:r>
            <a:endParaRPr lang="zh-TW" altLang="en-US"/>
          </a:p>
        </p:txBody>
      </p:sp>
      <p:pic>
        <p:nvPicPr>
          <p:cNvPr id="384009" name="Picture 9" descr="p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1196975"/>
            <a:ext cx="2881312" cy="1125538"/>
          </a:xfrm>
          <a:prstGeom prst="rect">
            <a:avLst/>
          </a:prstGeom>
          <a:noFill/>
        </p:spPr>
      </p:pic>
      <p:pic>
        <p:nvPicPr>
          <p:cNvPr id="384010" name="Picture 10" descr="p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15888"/>
            <a:ext cx="2773363" cy="1173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FCDB-64DA-41F0-8745-498DBEAB14AB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179388" y="836613"/>
            <a:ext cx="8964612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過去完成式是</a:t>
            </a:r>
            <a:r>
              <a:rPr lang="zh-TW" altLang="en-US" u="sng">
                <a:solidFill>
                  <a:srgbClr val="0000CC"/>
                </a:solidFill>
              </a:rPr>
              <a:t>將過去的某個時間點與該時間點以前一起聯想</a:t>
            </a:r>
            <a:r>
              <a:rPr lang="zh-TW" altLang="en-US">
                <a:solidFill>
                  <a:srgbClr val="0000CC"/>
                </a:solidFill>
              </a:rPr>
              <a:t>。</a:t>
            </a:r>
          </a:p>
          <a:p>
            <a:r>
              <a:rPr lang="zh-TW" altLang="en-US">
                <a:solidFill>
                  <a:srgbClr val="0000CC"/>
                </a:solidFill>
              </a:rPr>
              <a:t>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had</a:t>
            </a:r>
            <a:r>
              <a:rPr lang="zh-TW" altLang="en-US" b="1">
                <a:solidFill>
                  <a:srgbClr val="FF0000"/>
                </a:solidFill>
              </a:rPr>
              <a:t>＋過去分詞」</a:t>
            </a:r>
          </a:p>
          <a:p>
            <a:endParaRPr lang="zh-TW" altLang="en-US" b="1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表示完結或結果</a:t>
            </a: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>    </a:t>
            </a:r>
            <a:r>
              <a:rPr lang="zh-TW" altLang="en-US" sz="2200"/>
              <a:t>＊ </a:t>
            </a:r>
            <a:r>
              <a:rPr lang="en-US" altLang="zh-TW" sz="2200"/>
              <a:t>The game </a:t>
            </a:r>
            <a:r>
              <a:rPr lang="en-US" altLang="zh-TW" sz="2200" b="1"/>
              <a:t>had</a:t>
            </a:r>
            <a:r>
              <a:rPr lang="en-US" altLang="zh-TW" sz="2200"/>
              <a:t> already </a:t>
            </a:r>
            <a:r>
              <a:rPr lang="en-US" altLang="zh-TW" sz="2200" b="1"/>
              <a:t>begun</a:t>
            </a:r>
            <a:r>
              <a:rPr lang="en-US" altLang="zh-TW" sz="2200"/>
              <a:t> when we arrived at the stadium.</a:t>
            </a:r>
          </a:p>
          <a:p>
            <a:pPr>
              <a:buFont typeface="Wingdings" pitchFamily="2" charset="2"/>
              <a:buChar char="Ø"/>
            </a:pPr>
            <a:endParaRPr lang="en-US" altLang="zh-TW" sz="2200"/>
          </a:p>
          <a:p>
            <a:pPr>
              <a:buFont typeface="Wingdings" pitchFamily="2" charset="2"/>
              <a:buChar char="Ø"/>
            </a:pPr>
            <a:endParaRPr lang="en-US" altLang="zh-TW" sz="2200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表示經驗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    </a:t>
            </a:r>
            <a:r>
              <a:rPr lang="zh-TW" altLang="en-US" sz="2200"/>
              <a:t>＊ </a:t>
            </a:r>
            <a:r>
              <a:rPr lang="en-US" altLang="zh-TW" sz="2200"/>
              <a:t>I </a:t>
            </a:r>
            <a:r>
              <a:rPr lang="en-US" altLang="zh-TW" sz="2200" b="1"/>
              <a:t>had</a:t>
            </a:r>
            <a:r>
              <a:rPr lang="en-US" altLang="zh-TW" sz="2200"/>
              <a:t> never </a:t>
            </a:r>
            <a:r>
              <a:rPr lang="en-US" altLang="zh-TW" sz="2200" b="1"/>
              <a:t>spoken</a:t>
            </a:r>
            <a:r>
              <a:rPr lang="en-US" altLang="zh-TW" sz="2200"/>
              <a:t> to a foreigner before I entered college.</a:t>
            </a:r>
          </a:p>
          <a:p>
            <a:pPr>
              <a:buFont typeface="Wingdings" pitchFamily="2" charset="2"/>
              <a:buChar char="Ø"/>
            </a:pPr>
            <a:endParaRPr lang="zh-TW" altLang="en-US" sz="2200"/>
          </a:p>
          <a:p>
            <a:pPr>
              <a:buFont typeface="Wingdings" pitchFamily="2" charset="2"/>
              <a:buChar char="Ø"/>
            </a:pPr>
            <a:endParaRPr lang="zh-TW" altLang="en-US" sz="2200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表示持續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    </a:t>
            </a:r>
            <a:r>
              <a:rPr lang="zh-TW" altLang="en-US" sz="2200"/>
              <a:t>＊ </a:t>
            </a:r>
            <a:r>
              <a:rPr lang="en-US" altLang="zh-TW" sz="2200"/>
              <a:t>They </a:t>
            </a:r>
            <a:r>
              <a:rPr lang="en-US" altLang="zh-TW" sz="2200" b="1"/>
              <a:t>had known</a:t>
            </a:r>
            <a:r>
              <a:rPr lang="en-US" altLang="zh-TW" sz="2200"/>
              <a:t> each other for ten years when they got married.</a:t>
            </a:r>
            <a:endParaRPr lang="zh-TW" altLang="en-US" sz="2200"/>
          </a:p>
        </p:txBody>
      </p:sp>
      <p:pic>
        <p:nvPicPr>
          <p:cNvPr id="382986" name="Picture 10" descr="p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813" y="4292600"/>
            <a:ext cx="2916237" cy="928688"/>
          </a:xfrm>
          <a:prstGeom prst="rect">
            <a:avLst/>
          </a:prstGeom>
          <a:noFill/>
        </p:spPr>
      </p:pic>
      <p:pic>
        <p:nvPicPr>
          <p:cNvPr id="382987" name="Picture 11" descr="p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2708275"/>
            <a:ext cx="2771775" cy="1050925"/>
          </a:xfrm>
          <a:prstGeom prst="rect">
            <a:avLst/>
          </a:prstGeom>
          <a:noFill/>
        </p:spPr>
      </p:pic>
      <p:pic>
        <p:nvPicPr>
          <p:cNvPr id="382988" name="Picture 12" descr="p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3300" y="5589588"/>
            <a:ext cx="3025775" cy="1112837"/>
          </a:xfrm>
          <a:prstGeom prst="rect">
            <a:avLst/>
          </a:prstGeom>
          <a:noFill/>
        </p:spPr>
      </p:pic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3563938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過去完成式</a:t>
            </a:r>
            <a:endParaRPr lang="en-US" altLang="zh-TW" sz="32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17A5-F98C-49DD-9573-C754CD3C17C4}" type="slidenum">
              <a:rPr lang="zh-TW" altLang="en-US"/>
              <a:pPr/>
              <a:t>12</a:t>
            </a:fld>
            <a:endParaRPr lang="en-US" altLang="zh-TW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650" y="3203575"/>
            <a:ext cx="7416800" cy="730250"/>
            <a:chOff x="204" y="3430"/>
            <a:chExt cx="4672" cy="460"/>
          </a:xfrm>
        </p:grpSpPr>
        <p:sp>
          <p:nvSpPr>
            <p:cNvPr id="385029" name="Rectangle 5"/>
            <p:cNvSpPr>
              <a:spLocks noChangeArrowheads="1"/>
            </p:cNvSpPr>
            <p:nvPr/>
          </p:nvSpPr>
          <p:spPr bwMode="auto">
            <a:xfrm>
              <a:off x="431" y="3430"/>
              <a:ext cx="4445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TW" altLang="en-US" sz="1400" b="1">
                  <a:solidFill>
                    <a:srgbClr val="009900"/>
                  </a:solidFill>
                </a:rPr>
                <a:t>會話中常用的縮寫：</a:t>
              </a:r>
            </a:p>
            <a:p>
              <a:r>
                <a:rPr lang="en-US" altLang="zh-TW" sz="1400"/>
                <a:t>I had→ I’d		you had→ you’d	he had→ he’d	she had→ she’d</a:t>
              </a:r>
            </a:p>
            <a:p>
              <a:r>
                <a:rPr lang="en-US" altLang="zh-TW" sz="1400"/>
                <a:t>we had→ we’d	they had→ they’d	</a:t>
              </a:r>
              <a:endParaRPr lang="zh-TW" altLang="en-US" sz="1400"/>
            </a:p>
          </p:txBody>
        </p:sp>
        <p:pic>
          <p:nvPicPr>
            <p:cNvPr id="385030" name="Picture 6" descr="spea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4" y="3475"/>
              <a:ext cx="150" cy="150"/>
            </a:xfrm>
            <a:prstGeom prst="rect">
              <a:avLst/>
            </a:prstGeom>
            <a:noFill/>
          </p:spPr>
        </p:pic>
      </p:grpSp>
      <p:sp>
        <p:nvSpPr>
          <p:cNvPr id="385031" name="Text Box 7"/>
          <p:cNvSpPr txBox="1">
            <a:spLocks noChangeArrowheads="1"/>
          </p:cNvSpPr>
          <p:nvPr/>
        </p:nvSpPr>
        <p:spPr bwMode="auto">
          <a:xfrm>
            <a:off x="2943225" y="4584700"/>
            <a:ext cx="302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過去完成進行式</a:t>
            </a:r>
            <a:endParaRPr lang="en-US" altLang="zh-TW" sz="3200" b="1" u="sng"/>
          </a:p>
        </p:txBody>
      </p:sp>
      <p:sp>
        <p:nvSpPr>
          <p:cNvPr id="385032" name="Text Box 8"/>
          <p:cNvSpPr txBox="1">
            <a:spLocks noChangeArrowheads="1"/>
          </p:cNvSpPr>
          <p:nvPr/>
        </p:nvSpPr>
        <p:spPr bwMode="auto">
          <a:xfrm>
            <a:off x="323850" y="5265738"/>
            <a:ext cx="8624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had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been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V-ing</a:t>
            </a:r>
            <a:r>
              <a:rPr lang="zh-TW" altLang="en-US" b="1">
                <a:solidFill>
                  <a:srgbClr val="FF0000"/>
                </a:solidFill>
              </a:rPr>
              <a:t>」</a:t>
            </a:r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表示動作持續</a:t>
            </a:r>
            <a:r>
              <a:rPr lang="en-US" altLang="zh-TW"/>
              <a:t/>
            </a:r>
            <a:br>
              <a:rPr lang="en-US" altLang="zh-TW"/>
            </a:br>
            <a:r>
              <a:rPr lang="en-US" altLang="zh-TW"/>
              <a:t>    </a:t>
            </a:r>
            <a:r>
              <a:rPr lang="zh-TW" altLang="en-US" sz="2200"/>
              <a:t>＊ </a:t>
            </a:r>
            <a:r>
              <a:rPr lang="en-US" altLang="zh-TW" sz="2200"/>
              <a:t>I </a:t>
            </a:r>
            <a:r>
              <a:rPr lang="en-US" altLang="zh-TW" sz="2200" b="1"/>
              <a:t>had been driving</a:t>
            </a:r>
            <a:r>
              <a:rPr lang="en-US" altLang="zh-TW" sz="2200"/>
              <a:t> for two hours when I found the gas station.</a:t>
            </a:r>
          </a:p>
        </p:txBody>
      </p:sp>
      <p:sp>
        <p:nvSpPr>
          <p:cNvPr id="385033" name="Rectangle 9"/>
          <p:cNvSpPr>
            <a:spLocks noChangeArrowheads="1"/>
          </p:cNvSpPr>
          <p:nvPr/>
        </p:nvSpPr>
        <p:spPr bwMode="auto">
          <a:xfrm>
            <a:off x="323850" y="374650"/>
            <a:ext cx="849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表示兩突發事件時間前後關係</a:t>
            </a:r>
          </a:p>
          <a:p>
            <a:pPr>
              <a:buFont typeface="Wingdings" pitchFamily="2" charset="2"/>
              <a:buNone/>
            </a:pPr>
            <a:r>
              <a:rPr lang="zh-TW" altLang="en-US"/>
              <a:t>    ＊ </a:t>
            </a:r>
            <a:r>
              <a:rPr lang="en-US" altLang="zh-TW"/>
              <a:t>I realized that I </a:t>
            </a:r>
            <a:r>
              <a:rPr lang="en-US" altLang="zh-TW" b="1"/>
              <a:t>had left</a:t>
            </a:r>
            <a:r>
              <a:rPr lang="en-US" altLang="zh-TW"/>
              <a:t> my umbrella in his car.</a:t>
            </a:r>
          </a:p>
        </p:txBody>
      </p:sp>
      <p:pic>
        <p:nvPicPr>
          <p:cNvPr id="385035" name="Picture 11" descr="p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025" y="1319213"/>
            <a:ext cx="5257800" cy="1677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CCBE-FECB-4DA6-8B9E-B442F0ED9FBA}" type="slidenum">
              <a:rPr lang="zh-TW" altLang="en-US"/>
              <a:pPr/>
              <a:t>13</a:t>
            </a:fld>
            <a:endParaRPr lang="en-US" altLang="zh-TW"/>
          </a:p>
        </p:txBody>
      </p:sp>
      <p:pic>
        <p:nvPicPr>
          <p:cNvPr id="381958" name="Picture 6" descr="p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467100"/>
            <a:ext cx="2771775" cy="1041400"/>
          </a:xfrm>
          <a:prstGeom prst="rect">
            <a:avLst/>
          </a:prstGeom>
          <a:noFill/>
        </p:spPr>
      </p:pic>
      <p:sp>
        <p:nvSpPr>
          <p:cNvPr id="381954" name="Text Box 2"/>
          <p:cNvSpPr txBox="1">
            <a:spLocks noChangeArrowheads="1"/>
          </p:cNvSpPr>
          <p:nvPr/>
        </p:nvSpPr>
        <p:spPr bwMode="auto">
          <a:xfrm>
            <a:off x="3419475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未來完成式</a:t>
            </a:r>
            <a:endParaRPr lang="en-US" altLang="zh-TW" sz="3200" b="1" u="sng"/>
          </a:p>
        </p:txBody>
      </p:sp>
      <p:sp>
        <p:nvSpPr>
          <p:cNvPr id="381955" name="Text Box 3"/>
          <p:cNvSpPr txBox="1">
            <a:spLocks noChangeArrowheads="1"/>
          </p:cNvSpPr>
          <p:nvPr/>
        </p:nvSpPr>
        <p:spPr bwMode="auto">
          <a:xfrm>
            <a:off x="2843213" y="4865688"/>
            <a:ext cx="343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未來完成式進行式</a:t>
            </a:r>
            <a:endParaRPr lang="en-US" altLang="zh-TW" sz="3200" b="1" u="sng"/>
          </a:p>
        </p:txBody>
      </p:sp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190500" y="765175"/>
            <a:ext cx="870267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未來完成式用於</a:t>
            </a:r>
            <a:r>
              <a:rPr lang="zh-TW" altLang="en-US" u="sng">
                <a:solidFill>
                  <a:srgbClr val="0000CC"/>
                </a:solidFill>
              </a:rPr>
              <a:t>從現在到未來某個時間點的狀況一直相關</a:t>
            </a:r>
            <a:r>
              <a:rPr lang="zh-TW" altLang="en-US">
                <a:solidFill>
                  <a:srgbClr val="0000CC"/>
                </a:solidFill>
              </a:rPr>
              <a:t>時的預測。形式：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will</a:t>
            </a:r>
            <a:r>
              <a:rPr lang="en-US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have</a:t>
            </a:r>
            <a:r>
              <a:rPr lang="zh-TW" altLang="en-US" b="1">
                <a:solidFill>
                  <a:srgbClr val="FF0000"/>
                </a:solidFill>
              </a:rPr>
              <a:t>＋過去分詞」</a:t>
            </a:r>
            <a:endParaRPr lang="zh-TW" altLang="zh-CN" b="1">
              <a:solidFill>
                <a:srgbClr val="FF0000"/>
              </a:solidFill>
            </a:endParaRPr>
          </a:p>
          <a:p>
            <a:endParaRPr lang="zh-TW" altLang="en-US" b="1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200">
                <a:solidFill>
                  <a:srgbClr val="FF0000"/>
                </a:solidFill>
              </a:rPr>
              <a:t> 表示完結或結果</a:t>
            </a:r>
            <a:br>
              <a:rPr lang="zh-TW" altLang="en-US" sz="2200">
                <a:solidFill>
                  <a:srgbClr val="FF0000"/>
                </a:solidFill>
              </a:rPr>
            </a:br>
            <a:r>
              <a:rPr lang="zh-TW" altLang="en-US" sz="2200"/>
              <a:t>    ＊ </a:t>
            </a:r>
            <a:r>
              <a:rPr lang="en-US" altLang="zh-TW" sz="2200"/>
              <a:t>The concert </a:t>
            </a:r>
            <a:r>
              <a:rPr lang="en-US" altLang="zh-TW" sz="2200" b="1"/>
              <a:t>will have finished</a:t>
            </a:r>
            <a:r>
              <a:rPr lang="en-US" altLang="zh-TW" sz="2200"/>
              <a:t> by three.</a:t>
            </a:r>
          </a:p>
          <a:p>
            <a:pPr>
              <a:buFont typeface="Wingdings" pitchFamily="2" charset="2"/>
              <a:buChar char="Ø"/>
            </a:pPr>
            <a:endParaRPr lang="en-US" altLang="zh-TW" sz="2200"/>
          </a:p>
          <a:p>
            <a:pPr>
              <a:buFont typeface="Wingdings" pitchFamily="2" charset="2"/>
              <a:buChar char="Ø"/>
            </a:pPr>
            <a:r>
              <a:rPr lang="zh-TW" altLang="en-US" sz="2200">
                <a:solidFill>
                  <a:srgbClr val="FF0000"/>
                </a:solidFill>
              </a:rPr>
              <a:t> 表示經驗</a:t>
            </a:r>
            <a:br>
              <a:rPr lang="zh-TW" altLang="en-US" sz="2200">
                <a:solidFill>
                  <a:srgbClr val="FF0000"/>
                </a:solidFill>
              </a:rPr>
            </a:br>
            <a:r>
              <a:rPr lang="zh-TW" altLang="en-US" sz="2200"/>
              <a:t>    ＊ </a:t>
            </a:r>
            <a:r>
              <a:rPr lang="en-US" altLang="zh-TW" sz="2200"/>
              <a:t>I </a:t>
            </a:r>
            <a:r>
              <a:rPr lang="en-US" altLang="zh-TW" sz="2200" b="1"/>
              <a:t>will have seen</a:t>
            </a:r>
            <a:r>
              <a:rPr lang="en-US" altLang="zh-TW" sz="2200"/>
              <a:t> the musical three times if I see it again.</a:t>
            </a:r>
          </a:p>
          <a:p>
            <a:pPr>
              <a:buFont typeface="Wingdings" pitchFamily="2" charset="2"/>
              <a:buChar char="Ø"/>
            </a:pPr>
            <a:endParaRPr lang="zh-TW" altLang="en-US" sz="2200"/>
          </a:p>
          <a:p>
            <a:pPr>
              <a:buFont typeface="Wingdings" pitchFamily="2" charset="2"/>
              <a:buChar char="Ø"/>
            </a:pPr>
            <a:r>
              <a:rPr lang="zh-TW" altLang="en-US" sz="2200">
                <a:solidFill>
                  <a:srgbClr val="FF0000"/>
                </a:solidFill>
              </a:rPr>
              <a:t> 表示持續</a:t>
            </a:r>
            <a:br>
              <a:rPr lang="zh-TW" altLang="en-US" sz="2200">
                <a:solidFill>
                  <a:srgbClr val="FF0000"/>
                </a:solidFill>
              </a:rPr>
            </a:br>
            <a:r>
              <a:rPr lang="zh-TW" altLang="en-US" sz="2200"/>
              <a:t>    ＊ </a:t>
            </a:r>
            <a:r>
              <a:rPr lang="en-US" altLang="zh-TW" sz="2200"/>
              <a:t>Next month we </a:t>
            </a:r>
            <a:r>
              <a:rPr lang="en-US" altLang="zh-TW" sz="2200" b="1"/>
              <a:t>will have been married</a:t>
            </a:r>
            <a:r>
              <a:rPr lang="en-US" altLang="zh-TW" sz="2200"/>
              <a:t> for twenty years.</a:t>
            </a:r>
            <a:endParaRPr lang="zh-TW" altLang="en-US" sz="2200"/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244475" y="5584825"/>
            <a:ext cx="8720138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will</a:t>
            </a:r>
            <a:r>
              <a:rPr lang="en-US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have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been</a:t>
            </a:r>
            <a:r>
              <a:rPr lang="zh-TW" altLang="en-US" b="1">
                <a:solidFill>
                  <a:srgbClr val="FF0000"/>
                </a:solidFill>
              </a:rPr>
              <a:t>＋</a:t>
            </a:r>
            <a:r>
              <a:rPr lang="en-US" altLang="zh-TW" b="1">
                <a:solidFill>
                  <a:srgbClr val="FF0000"/>
                </a:solidFill>
              </a:rPr>
              <a:t>V-ing</a:t>
            </a:r>
            <a:r>
              <a:rPr lang="zh-TW" altLang="en-US" b="1">
                <a:solidFill>
                  <a:srgbClr val="FF0000"/>
                </a:solidFill>
              </a:rPr>
              <a:t>」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2200">
                <a:solidFill>
                  <a:srgbClr val="FF0000"/>
                </a:solidFill>
              </a:rPr>
              <a:t> 表示動作持續</a:t>
            </a:r>
            <a:r>
              <a:rPr lang="en-US" altLang="zh-TW" sz="2200">
                <a:solidFill>
                  <a:srgbClr val="FF0000"/>
                </a:solidFill>
              </a:rPr>
              <a:t/>
            </a:r>
            <a:br>
              <a:rPr lang="en-US" altLang="zh-TW" sz="2200">
                <a:solidFill>
                  <a:srgbClr val="FF0000"/>
                </a:solidFill>
              </a:rPr>
            </a:br>
            <a:r>
              <a:rPr lang="en-US" altLang="zh-TW" sz="2200"/>
              <a:t>    </a:t>
            </a:r>
            <a:r>
              <a:rPr lang="zh-TW" altLang="en-US" sz="2200"/>
              <a:t>＊ </a:t>
            </a:r>
            <a:r>
              <a:rPr lang="en-US" altLang="zh-TW" sz="2200"/>
              <a:t>Next year I will have been working at the company for 30 years.</a:t>
            </a:r>
          </a:p>
        </p:txBody>
      </p:sp>
      <p:pic>
        <p:nvPicPr>
          <p:cNvPr id="381959" name="Picture 7" descr="p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2281238"/>
            <a:ext cx="2771775" cy="97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1CF1B-196C-46E8-834D-D0E2C1E90231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374786" name="Text Box 2"/>
          <p:cNvSpPr txBox="1">
            <a:spLocks noChangeArrowheads="1"/>
          </p:cNvSpPr>
          <p:nvPr/>
        </p:nvSpPr>
        <p:spPr bwMode="auto">
          <a:xfrm>
            <a:off x="3348038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動詞與句型</a:t>
            </a:r>
            <a:endParaRPr lang="en-US" altLang="zh-TW" sz="3200" b="1" u="sng"/>
          </a:p>
        </p:txBody>
      </p:sp>
      <p:sp>
        <p:nvSpPr>
          <p:cNvPr id="374787" name="Text Box 3"/>
          <p:cNvSpPr txBox="1">
            <a:spLocks noChangeArrowheads="1"/>
          </p:cNvSpPr>
          <p:nvPr/>
        </p:nvSpPr>
        <p:spPr bwMode="auto">
          <a:xfrm>
            <a:off x="303213" y="735013"/>
            <a:ext cx="8516937" cy="584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zh-TW" altLang="en-US">
                <a:solidFill>
                  <a:srgbClr val="0000CC"/>
                </a:solidFill>
              </a:rPr>
              <a:t>所謂的句型，就是以</a:t>
            </a:r>
            <a:r>
              <a:rPr lang="zh-TW" altLang="en-US">
                <a:solidFill>
                  <a:srgbClr val="FF0000"/>
                </a:solidFill>
              </a:rPr>
              <a:t>主詞</a:t>
            </a:r>
            <a:r>
              <a:rPr lang="en-US" altLang="zh-TW">
                <a:solidFill>
                  <a:srgbClr val="FF0000"/>
                </a:solidFill>
              </a:rPr>
              <a:t>S</a:t>
            </a:r>
            <a:r>
              <a:rPr lang="zh-TW" altLang="en-US">
                <a:solidFill>
                  <a:srgbClr val="0000CC"/>
                </a:solidFill>
              </a:rPr>
              <a:t>、</a:t>
            </a:r>
            <a:r>
              <a:rPr lang="zh-TW" altLang="en-US">
                <a:solidFill>
                  <a:srgbClr val="FF0000"/>
                </a:solidFill>
              </a:rPr>
              <a:t>動詞</a:t>
            </a:r>
            <a:r>
              <a:rPr lang="en-US" altLang="zh-TW">
                <a:solidFill>
                  <a:srgbClr val="FF0000"/>
                </a:solidFill>
              </a:rPr>
              <a:t>V</a:t>
            </a:r>
            <a:r>
              <a:rPr lang="zh-TW" altLang="en-US">
                <a:solidFill>
                  <a:srgbClr val="0000CC"/>
                </a:solidFill>
              </a:rPr>
              <a:t>、</a:t>
            </a:r>
            <a:r>
              <a:rPr lang="zh-TW" altLang="en-US">
                <a:solidFill>
                  <a:srgbClr val="FF0000"/>
                </a:solidFill>
              </a:rPr>
              <a:t>受詞</a:t>
            </a:r>
            <a:r>
              <a:rPr lang="en-US" altLang="zh-TW">
                <a:solidFill>
                  <a:srgbClr val="FF0000"/>
                </a:solidFill>
              </a:rPr>
              <a:t>O</a:t>
            </a:r>
            <a:r>
              <a:rPr lang="zh-TW" altLang="en-US">
                <a:solidFill>
                  <a:srgbClr val="0000CC"/>
                </a:solidFill>
              </a:rPr>
              <a:t>、</a:t>
            </a:r>
            <a:r>
              <a:rPr lang="zh-TW" altLang="en-US">
                <a:solidFill>
                  <a:srgbClr val="FF0000"/>
                </a:solidFill>
              </a:rPr>
              <a:t>補語</a:t>
            </a:r>
            <a:r>
              <a:rPr lang="en-US" altLang="zh-TW">
                <a:solidFill>
                  <a:srgbClr val="FF0000"/>
                </a:solidFill>
              </a:rPr>
              <a:t>C</a:t>
            </a:r>
            <a:r>
              <a:rPr lang="zh-TW" altLang="en-US">
                <a:solidFill>
                  <a:srgbClr val="0000CC"/>
                </a:solidFill>
              </a:rPr>
              <a:t>四個要素</a:t>
            </a:r>
          </a:p>
          <a:p>
            <a:pPr marL="457200" indent="-457200"/>
            <a:r>
              <a:rPr lang="zh-TW" altLang="en-US">
                <a:solidFill>
                  <a:srgbClr val="0000CC"/>
                </a:solidFill>
              </a:rPr>
              <a:t>來表示句子的結構。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</a:t>
            </a:r>
            <a:br>
              <a:rPr lang="en-US" altLang="zh-TW" sz="2200">
                <a:solidFill>
                  <a:srgbClr val="0099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The store</a:t>
            </a:r>
            <a:r>
              <a:rPr lang="en-US" altLang="zh-TW" sz="2200"/>
              <a:t> </a:t>
            </a:r>
            <a:r>
              <a:rPr lang="en-US" altLang="zh-TW" sz="2200" u="sng"/>
              <a:t>opens</a:t>
            </a:r>
            <a:r>
              <a:rPr lang="en-US" altLang="zh-TW" sz="2200"/>
              <a:t> at ten.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SVC</a:t>
            </a:r>
            <a:br>
              <a:rPr lang="en-US" altLang="zh-TW" sz="2200">
                <a:solidFill>
                  <a:srgbClr val="0099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The movie</a:t>
            </a:r>
            <a:r>
              <a:rPr lang="en-US" altLang="zh-TW" sz="2200"/>
              <a:t> </a:t>
            </a:r>
            <a:r>
              <a:rPr lang="en-US" altLang="zh-TW" sz="2200" u="sng"/>
              <a:t>was</a:t>
            </a:r>
            <a:r>
              <a:rPr lang="en-US" altLang="zh-TW" sz="2200"/>
              <a:t> </a:t>
            </a:r>
            <a:r>
              <a:rPr lang="en-US" altLang="zh-TW" sz="2200" u="sng"/>
              <a:t>funny</a:t>
            </a:r>
            <a:r>
              <a:rPr lang="en-US" altLang="zh-TW" sz="2200"/>
              <a:t>.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SVO</a:t>
            </a:r>
            <a:r>
              <a:rPr lang="en-US" altLang="zh-TW" sz="2200">
                <a:solidFill>
                  <a:srgbClr val="FF0000"/>
                </a:solidFill>
              </a:rPr>
              <a:t/>
            </a:r>
            <a:br>
              <a:rPr lang="en-US" altLang="zh-TW" sz="2200">
                <a:solidFill>
                  <a:srgbClr val="FF00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We</a:t>
            </a:r>
            <a:r>
              <a:rPr lang="en-US" altLang="zh-TW" sz="2200"/>
              <a:t> </a:t>
            </a:r>
            <a:r>
              <a:rPr lang="en-US" altLang="zh-TW" sz="2200" u="sng"/>
              <a:t>cleaned</a:t>
            </a:r>
            <a:r>
              <a:rPr lang="en-US" altLang="zh-TW" sz="2200"/>
              <a:t> </a:t>
            </a:r>
            <a:r>
              <a:rPr lang="en-US" altLang="zh-TW" sz="2200" u="sng"/>
              <a:t>the classroom</a:t>
            </a:r>
            <a:r>
              <a:rPr lang="en-US" altLang="zh-TW" sz="2200"/>
              <a:t>.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SVOO</a:t>
            </a:r>
            <a:br>
              <a:rPr lang="en-US" altLang="zh-TW" sz="2200">
                <a:solidFill>
                  <a:srgbClr val="0099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My father</a:t>
            </a:r>
            <a:r>
              <a:rPr lang="en-US" altLang="zh-TW" sz="2200"/>
              <a:t> </a:t>
            </a:r>
            <a:r>
              <a:rPr lang="en-US" altLang="zh-TW" sz="2200" u="sng"/>
              <a:t>bought</a:t>
            </a:r>
            <a:r>
              <a:rPr lang="en-US" altLang="zh-TW" sz="2200"/>
              <a:t> </a:t>
            </a:r>
            <a:r>
              <a:rPr lang="en-US" altLang="zh-TW" sz="2200" u="sng"/>
              <a:t>me</a:t>
            </a:r>
            <a:r>
              <a:rPr lang="en-US" altLang="zh-TW" sz="2200"/>
              <a:t> </a:t>
            </a:r>
            <a:r>
              <a:rPr lang="en-US" altLang="zh-TW" sz="2200" u="sng"/>
              <a:t>a watch</a:t>
            </a:r>
            <a:r>
              <a:rPr lang="en-US" altLang="zh-TW" sz="2200"/>
              <a:t>.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SVOC</a:t>
            </a:r>
            <a:br>
              <a:rPr lang="en-US" altLang="zh-TW" sz="2200">
                <a:solidFill>
                  <a:srgbClr val="0099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They</a:t>
            </a:r>
            <a:r>
              <a:rPr lang="en-US" altLang="zh-TW" sz="2200"/>
              <a:t> </a:t>
            </a:r>
            <a:r>
              <a:rPr lang="en-US" altLang="zh-TW" sz="2200" u="sng"/>
              <a:t>made</a:t>
            </a:r>
            <a:r>
              <a:rPr lang="en-US" altLang="zh-TW" sz="2200"/>
              <a:t> </a:t>
            </a:r>
            <a:r>
              <a:rPr lang="en-US" altLang="zh-TW" sz="2200" u="sng"/>
              <a:t>me</a:t>
            </a:r>
            <a:r>
              <a:rPr lang="en-US" altLang="zh-TW" sz="2200"/>
              <a:t> </a:t>
            </a:r>
            <a:r>
              <a:rPr lang="en-US" altLang="zh-TW" sz="2200" u="sng"/>
              <a:t>angry</a:t>
            </a:r>
            <a:r>
              <a:rPr lang="en-US" altLang="zh-TW" sz="2200"/>
              <a:t>.</a:t>
            </a:r>
          </a:p>
          <a:p>
            <a:pPr marL="457200" indent="-457200">
              <a:buFontTx/>
              <a:buAutoNum type="arabicParenR"/>
            </a:pPr>
            <a:endParaRPr lang="en-US" altLang="zh-TW" sz="2200"/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SVO+to/for+O</a:t>
            </a:r>
            <a:br>
              <a:rPr lang="en-US" altLang="zh-TW" sz="2200">
                <a:solidFill>
                  <a:srgbClr val="0099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My uncle</a:t>
            </a:r>
            <a:r>
              <a:rPr lang="en-US" altLang="zh-TW" sz="2200"/>
              <a:t> </a:t>
            </a:r>
            <a:r>
              <a:rPr lang="en-US" altLang="zh-TW" sz="2200" u="sng"/>
              <a:t>gave</a:t>
            </a:r>
            <a:r>
              <a:rPr lang="en-US" altLang="zh-TW" sz="2200"/>
              <a:t> </a:t>
            </a:r>
            <a:r>
              <a:rPr lang="en-US" altLang="zh-TW" sz="2200" u="sng"/>
              <a:t>his watch</a:t>
            </a:r>
            <a:r>
              <a:rPr lang="en-US" altLang="zh-TW" sz="2200"/>
              <a:t> </a:t>
            </a:r>
            <a:r>
              <a:rPr lang="en-US" altLang="zh-TW" sz="2200" b="1"/>
              <a:t>to</a:t>
            </a:r>
            <a:r>
              <a:rPr lang="en-US" altLang="zh-TW" sz="2200"/>
              <a:t> </a:t>
            </a:r>
            <a:r>
              <a:rPr lang="en-US" altLang="zh-TW" sz="2200" u="sng"/>
              <a:t>me</a:t>
            </a:r>
            <a:r>
              <a:rPr lang="en-US" altLang="zh-TW" sz="2200"/>
              <a:t>.</a:t>
            </a:r>
          </a:p>
          <a:p>
            <a:pPr marL="457200" indent="-457200">
              <a:buFontTx/>
              <a:buAutoNum type="arabicParenR"/>
            </a:pPr>
            <a:r>
              <a:rPr lang="en-US" altLang="zh-TW" sz="2200">
                <a:solidFill>
                  <a:srgbClr val="009900"/>
                </a:solidFill>
              </a:rPr>
              <a:t>There+be </a:t>
            </a:r>
            <a:r>
              <a:rPr lang="zh-TW" altLang="en-US" sz="2200">
                <a:solidFill>
                  <a:srgbClr val="009900"/>
                </a:solidFill>
              </a:rPr>
              <a:t>動詞</a:t>
            </a:r>
            <a:r>
              <a:rPr lang="en-US" altLang="zh-TW" sz="2200">
                <a:solidFill>
                  <a:srgbClr val="009900"/>
                </a:solidFill>
              </a:rPr>
              <a:t>+S</a:t>
            </a:r>
            <a:r>
              <a:rPr lang="en-US" altLang="zh-TW" sz="2200">
                <a:solidFill>
                  <a:srgbClr val="FF0000"/>
                </a:solidFill>
              </a:rPr>
              <a:t/>
            </a:r>
            <a:br>
              <a:rPr lang="en-US" altLang="zh-TW" sz="2200">
                <a:solidFill>
                  <a:srgbClr val="FF0000"/>
                </a:solidFill>
              </a:rPr>
            </a:br>
            <a:r>
              <a:rPr lang="zh-TW" altLang="en-US" sz="2200"/>
              <a:t>＊ </a:t>
            </a:r>
            <a:r>
              <a:rPr lang="en-US" altLang="zh-TW" sz="2200" u="sng"/>
              <a:t>There</a:t>
            </a:r>
            <a:r>
              <a:rPr lang="en-US" altLang="zh-TW" sz="2200"/>
              <a:t> </a:t>
            </a:r>
            <a:r>
              <a:rPr lang="en-US" altLang="zh-TW" sz="2200" u="sng"/>
              <a:t>is</a:t>
            </a:r>
            <a:r>
              <a:rPr lang="en-US" altLang="zh-TW" sz="2200"/>
              <a:t> </a:t>
            </a:r>
            <a:r>
              <a:rPr lang="en-US" altLang="zh-TW" sz="2200" u="sng"/>
              <a:t>a cat</a:t>
            </a:r>
            <a:r>
              <a:rPr lang="en-US" altLang="zh-TW" sz="2200"/>
              <a:t> under the table.</a:t>
            </a:r>
          </a:p>
        </p:txBody>
      </p:sp>
      <p:sp>
        <p:nvSpPr>
          <p:cNvPr id="37478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532813" y="6237288"/>
            <a:ext cx="431800" cy="358775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1E6B8-21AC-4957-BB0D-BD92D5A29E4B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373762" name="Text Box 2"/>
          <p:cNvSpPr txBox="1">
            <a:spLocks noChangeArrowheads="1"/>
          </p:cNvSpPr>
          <p:nvPr/>
        </p:nvSpPr>
        <p:spPr bwMode="auto">
          <a:xfrm>
            <a:off x="3935413" y="1206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測驗</a:t>
            </a:r>
            <a:endParaRPr lang="en-US" altLang="zh-TW" sz="3200" b="1" u="sng"/>
          </a:p>
        </p:txBody>
      </p:sp>
      <p:sp>
        <p:nvSpPr>
          <p:cNvPr id="373763" name="Text Box 3"/>
          <p:cNvSpPr txBox="1">
            <a:spLocks noChangeArrowheads="1"/>
          </p:cNvSpPr>
          <p:nvPr/>
        </p:nvSpPr>
        <p:spPr bwMode="auto">
          <a:xfrm>
            <a:off x="303213" y="687388"/>
            <a:ext cx="844550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200">
                <a:solidFill>
                  <a:srgbClr val="0000CC"/>
                </a:solidFill>
              </a:rPr>
              <a:t>Check 1 </a:t>
            </a:r>
            <a:r>
              <a:rPr lang="zh-TW" altLang="en-US" sz="2200">
                <a:solidFill>
                  <a:srgbClr val="0000CC"/>
                </a:solidFill>
              </a:rPr>
              <a:t>注意句中畫線部分的動詞，將各句譯成中文。</a:t>
            </a:r>
          </a:p>
          <a:p>
            <a:pPr>
              <a:buFontTx/>
              <a:buChar char="•"/>
            </a:pPr>
            <a:r>
              <a:rPr lang="en-US" altLang="zh-TW" sz="2200"/>
              <a:t> A big car </a:t>
            </a:r>
            <a:r>
              <a:rPr lang="en-US" altLang="zh-TW" sz="2200" u="sng"/>
              <a:t>stopped</a:t>
            </a:r>
            <a:r>
              <a:rPr lang="en-US" altLang="zh-TW" sz="2200"/>
              <a:t> in front of my house.</a:t>
            </a:r>
          </a:p>
          <a:p>
            <a:pPr>
              <a:buFontTx/>
              <a:buChar char="•"/>
            </a:pPr>
            <a:r>
              <a:rPr lang="en-US" altLang="zh-TW" sz="2200"/>
              <a:t> The driver </a:t>
            </a:r>
            <a:r>
              <a:rPr lang="en-US" altLang="zh-TW" sz="2200" u="sng"/>
              <a:t>stopped</a:t>
            </a:r>
            <a:r>
              <a:rPr lang="en-US" altLang="zh-TW" sz="2200"/>
              <a:t> the car.</a:t>
            </a:r>
          </a:p>
          <a:p>
            <a:pPr>
              <a:buFontTx/>
              <a:buChar char="•"/>
            </a:pPr>
            <a:r>
              <a:rPr lang="en-US" altLang="zh-TW" sz="2200"/>
              <a:t> Don’t </a:t>
            </a:r>
            <a:r>
              <a:rPr lang="en-US" altLang="zh-TW" sz="2200" u="sng"/>
              <a:t>play</a:t>
            </a:r>
            <a:r>
              <a:rPr lang="en-US" altLang="zh-TW" sz="2200"/>
              <a:t> on the street.</a:t>
            </a:r>
          </a:p>
          <a:p>
            <a:pPr>
              <a:buFontTx/>
              <a:buChar char="•"/>
            </a:pPr>
            <a:r>
              <a:rPr lang="en-US" altLang="zh-TW" sz="2200"/>
              <a:t> Let’s </a:t>
            </a:r>
            <a:r>
              <a:rPr lang="en-US" altLang="zh-TW" sz="2200" u="sng"/>
              <a:t>play</a:t>
            </a:r>
            <a:r>
              <a:rPr lang="en-US" altLang="zh-TW" sz="2200"/>
              <a:t> tennis after school.</a:t>
            </a:r>
          </a:p>
          <a:p>
            <a:r>
              <a:rPr lang="en-US" altLang="zh-TW" sz="2200">
                <a:solidFill>
                  <a:srgbClr val="0000CC"/>
                </a:solidFill>
              </a:rPr>
              <a:t>Check 2 </a:t>
            </a:r>
            <a:r>
              <a:rPr lang="zh-TW" altLang="en-US" sz="2200">
                <a:solidFill>
                  <a:srgbClr val="0000CC"/>
                </a:solidFill>
              </a:rPr>
              <a:t>請說出畫線部分是補語還是受詞。</a:t>
            </a:r>
          </a:p>
          <a:p>
            <a:pPr>
              <a:buFontTx/>
              <a:buChar char="•"/>
            </a:pPr>
            <a:r>
              <a:rPr lang="zh-TW" altLang="en-US" sz="2200"/>
              <a:t> </a:t>
            </a:r>
            <a:r>
              <a:rPr lang="en-US" altLang="zh-TW" sz="2200"/>
              <a:t>Did you get </a:t>
            </a:r>
            <a:r>
              <a:rPr lang="en-US" altLang="zh-TW" sz="2200" u="sng"/>
              <a:t>my fax</a:t>
            </a:r>
            <a:r>
              <a:rPr lang="en-US" altLang="zh-TW" sz="2200"/>
              <a:t>?</a:t>
            </a:r>
          </a:p>
          <a:p>
            <a:pPr>
              <a:buFontTx/>
              <a:buChar char="•"/>
            </a:pPr>
            <a:r>
              <a:rPr lang="en-US" altLang="zh-TW" sz="2200"/>
              <a:t> The teacher got </a:t>
            </a:r>
            <a:r>
              <a:rPr lang="en-US" altLang="zh-TW" sz="2200" u="sng"/>
              <a:t>angry</a:t>
            </a:r>
            <a:r>
              <a:rPr lang="en-US" altLang="zh-TW" sz="2200"/>
              <a:t> with him.</a:t>
            </a:r>
          </a:p>
          <a:p>
            <a:pPr>
              <a:buFontTx/>
              <a:buChar char="•"/>
            </a:pPr>
            <a:r>
              <a:rPr lang="en-US" altLang="zh-TW" sz="2200"/>
              <a:t> We became </a:t>
            </a:r>
            <a:r>
              <a:rPr lang="en-US" altLang="zh-TW" sz="2200" u="sng"/>
              <a:t>friends</a:t>
            </a:r>
            <a:r>
              <a:rPr lang="en-US" altLang="zh-TW" sz="2200"/>
              <a:t> at university.</a:t>
            </a:r>
          </a:p>
          <a:p>
            <a:pPr>
              <a:buFontTx/>
              <a:buChar char="•"/>
            </a:pPr>
            <a:r>
              <a:rPr lang="en-US" altLang="zh-TW" sz="2200"/>
              <a:t> He has </a:t>
            </a:r>
            <a:r>
              <a:rPr lang="en-US" altLang="zh-TW" sz="2200" u="sng"/>
              <a:t>a lot of friends</a:t>
            </a:r>
            <a:r>
              <a:rPr lang="en-US" altLang="zh-TW" sz="2200"/>
              <a:t> all over the world.</a:t>
            </a:r>
          </a:p>
          <a:p>
            <a:r>
              <a:rPr lang="en-US" altLang="zh-TW" sz="2200">
                <a:solidFill>
                  <a:srgbClr val="0000CC"/>
                </a:solidFill>
              </a:rPr>
              <a:t>Check 3 </a:t>
            </a:r>
            <a:r>
              <a:rPr lang="zh-TW" altLang="en-US" sz="2200">
                <a:solidFill>
                  <a:srgbClr val="0000CC"/>
                </a:solidFill>
              </a:rPr>
              <a:t>請指出句中的受詞。</a:t>
            </a:r>
          </a:p>
          <a:p>
            <a:pPr>
              <a:buFontTx/>
              <a:buChar char="•"/>
            </a:pPr>
            <a:r>
              <a:rPr lang="zh-TW" altLang="en-US" sz="2200"/>
              <a:t> </a:t>
            </a:r>
            <a:r>
              <a:rPr lang="en-US" altLang="zh-TW" sz="2200"/>
              <a:t>Ms. Kim teaches us math.</a:t>
            </a:r>
          </a:p>
          <a:p>
            <a:pPr>
              <a:buFontTx/>
              <a:buChar char="•"/>
            </a:pPr>
            <a:r>
              <a:rPr lang="en-US" altLang="zh-TW" sz="2200"/>
              <a:t> He gave me some magazines.</a:t>
            </a:r>
          </a:p>
          <a:p>
            <a:pPr>
              <a:buFontTx/>
              <a:buChar char="•"/>
            </a:pPr>
            <a:r>
              <a:rPr lang="en-US" altLang="zh-TW" sz="2200"/>
              <a:t> I got a letter from him.</a:t>
            </a:r>
          </a:p>
          <a:p>
            <a:r>
              <a:rPr lang="en-US" altLang="zh-TW" sz="2200">
                <a:solidFill>
                  <a:srgbClr val="0000CC"/>
                </a:solidFill>
              </a:rPr>
              <a:t>Check 4 </a:t>
            </a:r>
            <a:r>
              <a:rPr lang="zh-TW" altLang="en-US" sz="2200">
                <a:solidFill>
                  <a:srgbClr val="0000CC"/>
                </a:solidFill>
              </a:rPr>
              <a:t>請將下列句子譯成中文。</a:t>
            </a:r>
          </a:p>
          <a:p>
            <a:pPr>
              <a:buFontTx/>
              <a:buChar char="•"/>
            </a:pPr>
            <a:r>
              <a:rPr lang="zh-TW" altLang="en-US" sz="2200"/>
              <a:t> </a:t>
            </a:r>
            <a:r>
              <a:rPr lang="en-US" altLang="zh-TW" sz="2200"/>
              <a:t>We call the dog Max.</a:t>
            </a:r>
          </a:p>
          <a:p>
            <a:pPr>
              <a:buFontTx/>
              <a:buChar char="•"/>
            </a:pPr>
            <a:r>
              <a:rPr lang="en-US" altLang="zh-TW" sz="2200"/>
              <a:t> Our coach made her the team’s captain.</a:t>
            </a:r>
          </a:p>
          <a:p>
            <a:pPr>
              <a:buFontTx/>
              <a:buChar char="•"/>
            </a:pPr>
            <a:r>
              <a:rPr lang="en-US" altLang="zh-TW" sz="2200"/>
              <a:t> You will find this book easy.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65BA-1DCB-46C2-9DE6-547DF54E342E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372738" name="Text Box 2"/>
          <p:cNvSpPr txBox="1">
            <a:spLocks noChangeArrowheads="1"/>
          </p:cNvSpPr>
          <p:nvPr/>
        </p:nvSpPr>
        <p:spPr bwMode="auto">
          <a:xfrm>
            <a:off x="3219450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動詞與時態</a:t>
            </a:r>
            <a:endParaRPr lang="en-US" altLang="zh-TW" sz="3200" b="1" u="sng"/>
          </a:p>
        </p:txBody>
      </p:sp>
      <p:graphicFrame>
        <p:nvGraphicFramePr>
          <p:cNvPr id="372740" name="Object 4"/>
          <p:cNvGraphicFramePr>
            <a:graphicFrameLocks noChangeAspect="1"/>
          </p:cNvGraphicFramePr>
          <p:nvPr/>
        </p:nvGraphicFramePr>
        <p:xfrm>
          <a:off x="-71438" y="1320800"/>
          <a:ext cx="9251951" cy="4067175"/>
        </p:xfrm>
        <a:graphic>
          <a:graphicData uri="http://schemas.openxmlformats.org/presentationml/2006/ole">
            <p:oleObj spid="_x0000_s1026" name="Visio" r:id="rId3" imgW="6359347" imgH="2795626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CD7-2604-4684-B919-D40E14FFC1F0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371714" name="Text Box 2"/>
          <p:cNvSpPr txBox="1">
            <a:spLocks noChangeArrowheads="1"/>
          </p:cNvSpPr>
          <p:nvPr/>
        </p:nvSpPr>
        <p:spPr bwMode="auto">
          <a:xfrm>
            <a:off x="3600450" y="12065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現在式</a:t>
            </a:r>
            <a:endParaRPr lang="en-US" altLang="zh-TW" sz="3200" b="1" u="sng"/>
          </a:p>
        </p:txBody>
      </p:sp>
      <p:sp>
        <p:nvSpPr>
          <p:cNvPr id="371715" name="Text Box 3"/>
          <p:cNvSpPr txBox="1">
            <a:spLocks noChangeArrowheads="1"/>
          </p:cNvSpPr>
          <p:nvPr/>
        </p:nvSpPr>
        <p:spPr bwMode="auto">
          <a:xfrm>
            <a:off x="3292475" y="4365625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現在進行式</a:t>
            </a:r>
            <a:endParaRPr lang="en-US" altLang="zh-TW" sz="3200" b="1" u="sng"/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449263" y="765175"/>
            <a:ext cx="56356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表示現在狀態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l </a:t>
            </a:r>
            <a:r>
              <a:rPr lang="en-US" altLang="zh-TW" b="1"/>
              <a:t>love</a:t>
            </a:r>
            <a:r>
              <a:rPr lang="en-US" altLang="zh-TW"/>
              <a:t> chocolate ice cream.</a:t>
            </a:r>
            <a:br>
              <a:rPr lang="en-US" altLang="zh-TW"/>
            </a:br>
            <a:endParaRPr lang="en-US" altLang="zh-TW"/>
          </a:p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表示現在反覆動作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I always </a:t>
            </a:r>
            <a:r>
              <a:rPr lang="en-US" altLang="zh-TW" b="1"/>
              <a:t>drink</a:t>
            </a:r>
            <a:r>
              <a:rPr lang="en-US" altLang="zh-TW"/>
              <a:t> coffee at breakfast.</a:t>
            </a:r>
            <a:br>
              <a:rPr lang="en-US" altLang="zh-TW"/>
            </a:br>
            <a:endParaRPr lang="en-US" altLang="zh-TW"/>
          </a:p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表示一般事實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The earth </a:t>
            </a:r>
            <a:r>
              <a:rPr lang="en-US" altLang="zh-TW" b="1"/>
              <a:t>goes</a:t>
            </a:r>
            <a:r>
              <a:rPr lang="en-US" altLang="zh-TW"/>
              <a:t> around the sun.</a:t>
            </a:r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438150" y="5013325"/>
            <a:ext cx="6797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表示動作正在進行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Jack </a:t>
            </a:r>
            <a:r>
              <a:rPr lang="en-US" altLang="zh-TW" b="1"/>
              <a:t>is playing</a:t>
            </a:r>
            <a:r>
              <a:rPr lang="en-US" altLang="zh-TW"/>
              <a:t> tennis with Bob now.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/>
              <a:t>Jack </a:t>
            </a:r>
            <a:r>
              <a:rPr lang="en-US" altLang="zh-TW" b="1"/>
              <a:t>plays</a:t>
            </a:r>
            <a:r>
              <a:rPr lang="en-US" altLang="zh-TW"/>
              <a:t> tennis every Sunday. </a:t>
            </a:r>
            <a:r>
              <a:rPr lang="en-US" altLang="zh-TW">
                <a:solidFill>
                  <a:srgbClr val="FF0000"/>
                </a:solidFill>
              </a:rPr>
              <a:t>~</a:t>
            </a:r>
            <a:r>
              <a:rPr lang="zh-TW" altLang="en-US">
                <a:solidFill>
                  <a:srgbClr val="FF0000"/>
                </a:solidFill>
              </a:rPr>
              <a:t> 現在式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40BF-BA31-4627-80D6-3B8ABE012029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370690" name="Text Box 2"/>
          <p:cNvSpPr txBox="1">
            <a:spLocks noChangeArrowheads="1"/>
          </p:cNvSpPr>
          <p:nvPr/>
        </p:nvSpPr>
        <p:spPr bwMode="auto">
          <a:xfrm>
            <a:off x="3600450" y="12065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過去式</a:t>
            </a:r>
            <a:endParaRPr lang="en-US" altLang="zh-TW" sz="3200" b="1" u="sng"/>
          </a:p>
        </p:txBody>
      </p:sp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3292475" y="4365625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過去進行式</a:t>
            </a:r>
            <a:endParaRPr lang="en-US" altLang="zh-TW" sz="3200" b="1" u="sng"/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481013" y="981075"/>
            <a:ext cx="72326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表示過去狀態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The store </a:t>
            </a:r>
            <a:r>
              <a:rPr lang="en-US" altLang="zh-TW" b="1"/>
              <a:t>was</a:t>
            </a:r>
            <a:r>
              <a:rPr lang="en-US" altLang="zh-TW"/>
              <a:t> full of young people last week. </a:t>
            </a:r>
          </a:p>
          <a:p>
            <a:pPr marL="457200" indent="-457200">
              <a:buFont typeface="Wingdings" pitchFamily="2" charset="2"/>
              <a:buChar char="Ø"/>
            </a:pPr>
            <a:endParaRPr lang="zh-TW" altLang="en-US"/>
          </a:p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表示過去反覆動作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I usually </a:t>
            </a:r>
            <a:r>
              <a:rPr lang="en-US" altLang="zh-TW" b="1"/>
              <a:t>rode</a:t>
            </a:r>
            <a:r>
              <a:rPr lang="en-US" altLang="zh-TW"/>
              <a:t> my bicycle to school.</a:t>
            </a:r>
            <a:br>
              <a:rPr lang="en-US" altLang="zh-TW"/>
            </a:br>
            <a:endParaRPr lang="en-US" altLang="zh-TW"/>
          </a:p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表示動作過去發生過一次</a:t>
            </a:r>
            <a:r>
              <a:rPr lang="en-US" altLang="zh-TW">
                <a:solidFill>
                  <a:srgbClr val="FF0000"/>
                </a:solidFill>
              </a:rPr>
              <a:t/>
            </a:r>
            <a:br>
              <a:rPr lang="en-US" altLang="zh-TW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We </a:t>
            </a:r>
            <a:r>
              <a:rPr lang="en-US" altLang="zh-TW" b="1"/>
              <a:t>went</a:t>
            </a:r>
            <a:r>
              <a:rPr lang="en-US" altLang="zh-TW"/>
              <a:t> to a concert last night.</a:t>
            </a: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481013" y="5121275"/>
            <a:ext cx="5534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表示過去某個時間點動作正在進行</a:t>
            </a: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was watching</a:t>
            </a:r>
            <a:r>
              <a:rPr lang="en-US" altLang="zh-TW"/>
              <a:t> TV around noon.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was coughing</a:t>
            </a:r>
            <a:r>
              <a:rPr lang="en-US" altLang="zh-TW"/>
              <a:t> all night long.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C874-72E3-421D-945E-BDA2DB1BD57D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369666" name="Text Box 2"/>
          <p:cNvSpPr txBox="1">
            <a:spLocks noChangeArrowheads="1"/>
          </p:cNvSpPr>
          <p:nvPr/>
        </p:nvSpPr>
        <p:spPr bwMode="auto">
          <a:xfrm>
            <a:off x="3600450" y="12065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未來式</a:t>
            </a:r>
            <a:endParaRPr lang="en-US" altLang="zh-TW" sz="3200" b="1" u="sng"/>
          </a:p>
        </p:txBody>
      </p:sp>
      <p:sp>
        <p:nvSpPr>
          <p:cNvPr id="369667" name="Text Box 3"/>
          <p:cNvSpPr txBox="1">
            <a:spLocks noChangeArrowheads="1"/>
          </p:cNvSpPr>
          <p:nvPr/>
        </p:nvSpPr>
        <p:spPr bwMode="auto">
          <a:xfrm>
            <a:off x="3276600" y="4221163"/>
            <a:ext cx="2216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未來進行式</a:t>
            </a:r>
            <a:endParaRPr lang="en-US" altLang="zh-TW" sz="3200" b="1" u="sng"/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250825" y="836613"/>
            <a:ext cx="763428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以 </a:t>
            </a:r>
            <a:r>
              <a:rPr lang="en-US" altLang="zh-TW">
                <a:solidFill>
                  <a:srgbClr val="FF0000"/>
                </a:solidFill>
              </a:rPr>
              <a:t>will </a:t>
            </a:r>
            <a:r>
              <a:rPr lang="zh-TW" altLang="en-US">
                <a:solidFill>
                  <a:srgbClr val="FF0000"/>
                </a:solidFill>
              </a:rPr>
              <a:t>表示</a:t>
            </a:r>
            <a:r>
              <a:rPr lang="zh-TW" altLang="en-US" u="sng">
                <a:solidFill>
                  <a:srgbClr val="FF0000"/>
                </a:solidFill>
              </a:rPr>
              <a:t>單純未來</a:t>
            </a:r>
            <a:r>
              <a:rPr lang="zh-TW" altLang="zh-TW">
                <a:solidFill>
                  <a:srgbClr val="FF0000"/>
                </a:solidFill>
              </a:rPr>
              <a:t>、</a:t>
            </a:r>
            <a:r>
              <a:rPr lang="zh-TW" altLang="en-US" u="sng">
                <a:solidFill>
                  <a:srgbClr val="FF0000"/>
                </a:solidFill>
              </a:rPr>
              <a:t>意志未來</a:t>
            </a:r>
            <a:r>
              <a:rPr lang="zh-TW" altLang="en-US">
                <a:solidFill>
                  <a:srgbClr val="FF0000"/>
                </a:solidFill>
              </a:rPr>
              <a:t/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My brother </a:t>
            </a:r>
            <a:r>
              <a:rPr lang="en-US" altLang="zh-TW" b="1"/>
              <a:t>will be</a:t>
            </a:r>
            <a:r>
              <a:rPr lang="en-US" altLang="zh-TW"/>
              <a:t> twenty next year.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will give</a:t>
            </a:r>
            <a:r>
              <a:rPr lang="en-US" altLang="zh-TW"/>
              <a:t> you my answer tomorrow.</a:t>
            </a:r>
            <a:br>
              <a:rPr lang="en-US" altLang="zh-TW"/>
            </a:br>
            <a:endParaRPr lang="en-US" altLang="zh-TW"/>
          </a:p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以 </a:t>
            </a:r>
            <a:r>
              <a:rPr lang="en-US" altLang="zh-TW">
                <a:solidFill>
                  <a:srgbClr val="FF0000"/>
                </a:solidFill>
              </a:rPr>
              <a:t>be going to </a:t>
            </a:r>
            <a:r>
              <a:rPr lang="zh-TW" altLang="en-US">
                <a:solidFill>
                  <a:srgbClr val="FF0000"/>
                </a:solidFill>
              </a:rPr>
              <a:t>表示</a:t>
            </a:r>
            <a:r>
              <a:rPr lang="zh-TW" altLang="en-US" u="sng">
                <a:solidFill>
                  <a:srgbClr val="FF0000"/>
                </a:solidFill>
              </a:rPr>
              <a:t>主詞的計畫</a:t>
            </a:r>
            <a:r>
              <a:rPr lang="zh-TW" altLang="zh-TW">
                <a:solidFill>
                  <a:srgbClr val="FF0000"/>
                </a:solidFill>
              </a:rPr>
              <a:t>、</a:t>
            </a:r>
            <a:r>
              <a:rPr lang="zh-TW" altLang="en-US" u="sng">
                <a:solidFill>
                  <a:srgbClr val="FF0000"/>
                </a:solidFill>
              </a:rPr>
              <a:t>詢問對方的計畫</a:t>
            </a:r>
            <a:r>
              <a:rPr lang="zh-TW" altLang="zh-TW">
                <a:solidFill>
                  <a:srgbClr val="FF0000"/>
                </a:solidFill>
              </a:rPr>
              <a:t>、</a:t>
            </a:r>
            <a:r>
              <a:rPr lang="zh-TW" altLang="en-US" u="sng">
                <a:solidFill>
                  <a:srgbClr val="FF0000"/>
                </a:solidFill>
              </a:rPr>
              <a:t>確實會發生的事</a:t>
            </a:r>
            <a:br>
              <a:rPr lang="zh-TW" altLang="en-US" u="sng">
                <a:solidFill>
                  <a:srgbClr val="FF0000"/>
                </a:solidFill>
              </a:rPr>
            </a:br>
            <a:r>
              <a:rPr lang="zh-TW" altLang="en-US"/>
              <a:t>＊ </a:t>
            </a:r>
            <a:r>
              <a:rPr lang="en-US" altLang="zh-TW"/>
              <a:t>I’</a:t>
            </a:r>
            <a:r>
              <a:rPr lang="en-US" altLang="zh-TW" b="1"/>
              <a:t>m going to</a:t>
            </a:r>
            <a:r>
              <a:rPr lang="en-US" altLang="zh-TW"/>
              <a:t> buy a digital camera.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 b="1"/>
              <a:t>Are</a:t>
            </a:r>
            <a:r>
              <a:rPr lang="en-US" altLang="zh-TW"/>
              <a:t> you </a:t>
            </a:r>
            <a:r>
              <a:rPr lang="en-US" altLang="zh-TW" b="1"/>
              <a:t>going to</a:t>
            </a:r>
            <a:r>
              <a:rPr lang="en-US" altLang="zh-TW"/>
              <a:t> study abroad next year?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/>
              <a:t>It’</a:t>
            </a:r>
            <a:r>
              <a:rPr lang="en-US" altLang="zh-TW" b="1"/>
              <a:t>s</a:t>
            </a:r>
            <a:r>
              <a:rPr lang="en-US" altLang="zh-TW"/>
              <a:t> </a:t>
            </a:r>
            <a:r>
              <a:rPr lang="en-US" altLang="zh-TW" b="1"/>
              <a:t>going to</a:t>
            </a:r>
            <a:r>
              <a:rPr lang="en-US" altLang="zh-TW"/>
              <a:t> rain.</a:t>
            </a: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287338" y="4972050"/>
            <a:ext cx="86058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以 </a:t>
            </a:r>
            <a:r>
              <a:rPr lang="en-US" altLang="zh-TW">
                <a:solidFill>
                  <a:srgbClr val="FF0000"/>
                </a:solidFill>
              </a:rPr>
              <a:t>will be V-ing </a:t>
            </a:r>
            <a:r>
              <a:rPr lang="zh-TW" altLang="en-US">
                <a:solidFill>
                  <a:srgbClr val="FF0000"/>
                </a:solidFill>
              </a:rPr>
              <a:t>表示</a:t>
            </a:r>
            <a:r>
              <a:rPr lang="zh-TW" altLang="en-US" u="sng">
                <a:solidFill>
                  <a:srgbClr val="FF0000"/>
                </a:solidFill>
              </a:rPr>
              <a:t>未來某個時間點進行中的動作</a:t>
            </a:r>
            <a:r>
              <a:rPr lang="zh-TW" altLang="zh-TW">
                <a:solidFill>
                  <a:srgbClr val="FF0000"/>
                </a:solidFill>
              </a:rPr>
              <a:t>、</a:t>
            </a:r>
            <a:r>
              <a:rPr lang="zh-TW" altLang="en-US">
                <a:solidFill>
                  <a:srgbClr val="FF0000"/>
                </a:solidFill>
              </a:rPr>
              <a:t/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 u="sng">
                <a:solidFill>
                  <a:srgbClr val="FF0000"/>
                </a:solidFill>
              </a:rPr>
              <a:t>未來某個時間點預定要做的動作</a:t>
            </a:r>
            <a:r>
              <a:rPr lang="zh-TW" altLang="en-US" u="sng"/>
              <a:t/>
            </a:r>
            <a:br>
              <a:rPr lang="zh-TW" altLang="en-US" u="sng"/>
            </a:br>
            <a:r>
              <a:rPr lang="zh-TW" altLang="en-US"/>
              <a:t>＊ </a:t>
            </a:r>
            <a:r>
              <a:rPr lang="en-US" altLang="zh-TW"/>
              <a:t>We </a:t>
            </a:r>
            <a:r>
              <a:rPr lang="en-US" altLang="zh-TW" b="1"/>
              <a:t>will be playing</a:t>
            </a:r>
            <a:r>
              <a:rPr lang="en-US" altLang="zh-TW"/>
              <a:t> tennis at this time tomorrow.</a:t>
            </a:r>
            <a:br>
              <a:rPr lang="en-US" altLang="zh-TW"/>
            </a:b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will be meeting</a:t>
            </a:r>
            <a:r>
              <a:rPr lang="en-US" altLang="zh-TW"/>
              <a:t> him at the airport next week.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2112-8FCE-407F-9073-150EA77534CF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368642" name="Text Box 2"/>
          <p:cNvSpPr txBox="1">
            <a:spLocks noChangeArrowheads="1"/>
          </p:cNvSpPr>
          <p:nvPr/>
        </p:nvSpPr>
        <p:spPr bwMode="auto">
          <a:xfrm>
            <a:off x="3935413" y="1206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測驗</a:t>
            </a:r>
            <a:endParaRPr lang="en-US" altLang="zh-TW" sz="3200" b="1" u="sng"/>
          </a:p>
        </p:txBody>
      </p:sp>
      <p:sp>
        <p:nvSpPr>
          <p:cNvPr id="368643" name="Text Box 3"/>
          <p:cNvSpPr txBox="1">
            <a:spLocks noChangeArrowheads="1"/>
          </p:cNvSpPr>
          <p:nvPr/>
        </p:nvSpPr>
        <p:spPr bwMode="auto">
          <a:xfrm>
            <a:off x="211138" y="784225"/>
            <a:ext cx="8753475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000">
                <a:solidFill>
                  <a:srgbClr val="0000CC"/>
                </a:solidFill>
              </a:rPr>
              <a:t>Check 1 </a:t>
            </a:r>
            <a:r>
              <a:rPr lang="zh-TW" altLang="en-US" sz="2000">
                <a:solidFill>
                  <a:srgbClr val="0000CC"/>
                </a:solidFill>
              </a:rPr>
              <a:t>請將括弧內的動詞改為現在式或現在進行式。</a:t>
            </a:r>
          </a:p>
          <a:p>
            <a:pPr>
              <a:buFontTx/>
              <a:buChar char="•"/>
            </a:pPr>
            <a:r>
              <a:rPr lang="zh-TW" altLang="en-US" sz="2000"/>
              <a:t> </a:t>
            </a:r>
            <a:r>
              <a:rPr lang="en-US" altLang="zh-TW" sz="2000"/>
              <a:t>This orange (taste) bad; it (be) not good to eat.</a:t>
            </a:r>
          </a:p>
          <a:p>
            <a:pPr>
              <a:buFontTx/>
              <a:buChar char="•"/>
            </a:pPr>
            <a:r>
              <a:rPr lang="en-US" altLang="zh-TW" sz="2000"/>
              <a:t> Mary (play) a piece by Bach on the piano now; she (like) music very much.</a:t>
            </a:r>
          </a:p>
          <a:p>
            <a:pPr>
              <a:buFontTx/>
              <a:buChar char="•"/>
            </a:pPr>
            <a:r>
              <a:rPr lang="en-US" altLang="zh-TW" sz="2000"/>
              <a:t> The sun (rise) in the east and (set) in the west.</a:t>
            </a:r>
          </a:p>
          <a:p>
            <a:pPr>
              <a:buFontTx/>
              <a:buChar char="•"/>
            </a:pPr>
            <a:r>
              <a:rPr lang="en-US" altLang="zh-TW" sz="2000"/>
              <a:t> My sister usually (wear) contact lenses, but she (wear) glasses today.</a:t>
            </a:r>
            <a:br>
              <a:rPr lang="en-US" altLang="zh-TW" sz="2000"/>
            </a:br>
            <a:endParaRPr lang="en-US" altLang="zh-TW" sz="2000"/>
          </a:p>
          <a:p>
            <a:r>
              <a:rPr lang="en-US" altLang="zh-TW" sz="2000">
                <a:solidFill>
                  <a:srgbClr val="0000CC"/>
                </a:solidFill>
              </a:rPr>
              <a:t>Check 2 </a:t>
            </a:r>
            <a:r>
              <a:rPr lang="zh-TW" altLang="en-US" sz="2000">
                <a:solidFill>
                  <a:srgbClr val="0000CC"/>
                </a:solidFill>
              </a:rPr>
              <a:t>請將括弧內的動詞改為適當形式。</a:t>
            </a:r>
          </a:p>
          <a:p>
            <a:pPr>
              <a:buFontTx/>
              <a:buChar char="•"/>
            </a:pPr>
            <a:r>
              <a:rPr lang="zh-TW" altLang="en-US" sz="2000"/>
              <a:t> </a:t>
            </a:r>
            <a:r>
              <a:rPr lang="en-US" altLang="zh-TW" sz="2000"/>
              <a:t>I wanted to be a sailor when I (be) a boy.</a:t>
            </a:r>
          </a:p>
          <a:p>
            <a:pPr>
              <a:buFontTx/>
              <a:buChar char="•"/>
            </a:pPr>
            <a:r>
              <a:rPr lang="en-US" altLang="zh-TW" sz="2000"/>
              <a:t> My grandfather often (tell) me interesting stories in my childhood.</a:t>
            </a:r>
          </a:p>
          <a:p>
            <a:pPr>
              <a:buFontTx/>
              <a:buChar char="•"/>
            </a:pPr>
            <a:r>
              <a:rPr lang="en-US" altLang="zh-TW" sz="2000"/>
              <a:t> He ran to the station and (catch) the last train.</a:t>
            </a:r>
          </a:p>
          <a:p>
            <a:pPr>
              <a:buFontTx/>
              <a:buChar char="•"/>
            </a:pPr>
            <a:r>
              <a:rPr lang="en-US" altLang="zh-TW" sz="2000"/>
              <a:t> I (watch) TV when you called me.</a:t>
            </a:r>
          </a:p>
          <a:p>
            <a:pPr>
              <a:buFontTx/>
              <a:buChar char="•"/>
            </a:pPr>
            <a:endParaRPr lang="en-US" altLang="zh-TW" sz="2000"/>
          </a:p>
          <a:p>
            <a:r>
              <a:rPr lang="en-US" altLang="zh-TW" sz="2000">
                <a:solidFill>
                  <a:srgbClr val="0000CC"/>
                </a:solidFill>
              </a:rPr>
              <a:t>Check 3 </a:t>
            </a:r>
            <a:r>
              <a:rPr lang="zh-TW" altLang="en-US" sz="2000">
                <a:solidFill>
                  <a:srgbClr val="0000CC"/>
                </a:solidFill>
              </a:rPr>
              <a:t>請配合中文語意，在空格內填入適當的英文。</a:t>
            </a:r>
          </a:p>
          <a:p>
            <a:pPr>
              <a:buFontTx/>
              <a:buChar char="•"/>
            </a:pPr>
            <a:r>
              <a:rPr lang="en-US" altLang="zh-TW" sz="2000">
                <a:solidFill>
                  <a:srgbClr val="009900"/>
                </a:solidFill>
              </a:rPr>
              <a:t> </a:t>
            </a:r>
            <a:r>
              <a:rPr lang="zh-TW" altLang="en-US" sz="2000">
                <a:solidFill>
                  <a:srgbClr val="009900"/>
                </a:solidFill>
              </a:rPr>
              <a:t>「好痛</a:t>
            </a:r>
            <a:r>
              <a:rPr lang="zh-TW" altLang="zh-TW" sz="2000">
                <a:solidFill>
                  <a:srgbClr val="009900"/>
                </a:solidFill>
              </a:rPr>
              <a:t>！</a:t>
            </a:r>
            <a:r>
              <a:rPr lang="zh-TW" altLang="en-US" sz="2000">
                <a:solidFill>
                  <a:srgbClr val="009900"/>
                </a:solidFill>
              </a:rPr>
              <a:t>我切到手指了</a:t>
            </a:r>
            <a:r>
              <a:rPr lang="zh-TW" altLang="zh-TW" sz="2000">
                <a:solidFill>
                  <a:srgbClr val="009900"/>
                </a:solidFill>
              </a:rPr>
              <a:t>！</a:t>
            </a:r>
            <a:r>
              <a:rPr lang="zh-TW" altLang="en-US" sz="2000">
                <a:solidFill>
                  <a:srgbClr val="009900"/>
                </a:solidFill>
              </a:rPr>
              <a:t>」「我去拿急救箱給你</a:t>
            </a:r>
            <a:r>
              <a:rPr lang="zh-TW" altLang="zh-TW" sz="2000">
                <a:solidFill>
                  <a:srgbClr val="009900"/>
                </a:solidFill>
              </a:rPr>
              <a:t>！</a:t>
            </a:r>
            <a:r>
              <a:rPr lang="zh-TW" altLang="en-US" sz="2000">
                <a:solidFill>
                  <a:srgbClr val="009900"/>
                </a:solidFill>
              </a:rPr>
              <a:t>」</a:t>
            </a:r>
            <a:br>
              <a:rPr lang="zh-TW" altLang="en-US" sz="2000">
                <a:solidFill>
                  <a:srgbClr val="009900"/>
                </a:solidFill>
              </a:rPr>
            </a:br>
            <a:r>
              <a:rPr lang="en-US" altLang="zh-TW" sz="2000"/>
              <a:t>“Ouch! I cut my finger!” “I □ get a first-aid kit for you!”</a:t>
            </a:r>
          </a:p>
          <a:p>
            <a:pPr>
              <a:buFontTx/>
              <a:buChar char="•"/>
            </a:pPr>
            <a:r>
              <a:rPr lang="en-US" altLang="zh-TW" sz="2000">
                <a:solidFill>
                  <a:srgbClr val="009900"/>
                </a:solidFill>
              </a:rPr>
              <a:t> </a:t>
            </a:r>
            <a:r>
              <a:rPr lang="zh-TW" altLang="en-US" sz="2000">
                <a:solidFill>
                  <a:srgbClr val="009900"/>
                </a:solidFill>
              </a:rPr>
              <a:t>今年八月我會搬去西班牙，所以我需要學西班牙語</a:t>
            </a:r>
            <a:r>
              <a:rPr lang="zh-TW" altLang="en-US" sz="2000"/>
              <a:t>。</a:t>
            </a:r>
            <a:br>
              <a:rPr lang="zh-TW" altLang="en-US" sz="2000"/>
            </a:br>
            <a:r>
              <a:rPr lang="en-US" altLang="zh-TW" sz="2000"/>
              <a:t>I need to learn Spanish because I □ □ □ move to Spain this August.</a:t>
            </a:r>
          </a:p>
          <a:p>
            <a:pPr>
              <a:buFontTx/>
              <a:buChar char="•"/>
            </a:pPr>
            <a:r>
              <a:rPr lang="zh-TW" altLang="en-US" sz="2000">
                <a:solidFill>
                  <a:srgbClr val="009900"/>
                </a:solidFill>
              </a:rPr>
              <a:t> 明天的這個時候，他們會舉行宴會吧！</a:t>
            </a:r>
            <a:br>
              <a:rPr lang="zh-TW" altLang="en-US" sz="2000">
                <a:solidFill>
                  <a:srgbClr val="009900"/>
                </a:solidFill>
              </a:rPr>
            </a:br>
            <a:r>
              <a:rPr lang="en-US" altLang="zh-TW" sz="2000"/>
              <a:t>At this time tomorrow they □ □ having a party.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1BDD0-55B9-4952-B6A7-45246A0448FB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3600450" y="12065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200" b="1" u="sng"/>
              <a:t>現在完成式</a:t>
            </a:r>
            <a:endParaRPr lang="en-US" altLang="zh-TW" sz="3200" b="1" u="sng"/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323850" y="812800"/>
            <a:ext cx="8520113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CC"/>
                </a:solidFill>
              </a:rPr>
              <a:t>現在完成式是</a:t>
            </a:r>
            <a:r>
              <a:rPr lang="zh-TW" altLang="en-US" u="sng">
                <a:solidFill>
                  <a:srgbClr val="0000CC"/>
                </a:solidFill>
              </a:rPr>
              <a:t>將過去與現在的狀況連結</a:t>
            </a:r>
            <a:r>
              <a:rPr lang="zh-TW" altLang="en-US">
                <a:solidFill>
                  <a:srgbClr val="0000CC"/>
                </a:solidFill>
              </a:rPr>
              <a:t>，因此使用現在完成式時，與現在的狀況關聯性甚高。 </a:t>
            </a:r>
          </a:p>
          <a:p>
            <a:r>
              <a:rPr lang="zh-TW" altLang="en-US">
                <a:solidFill>
                  <a:srgbClr val="0000CC"/>
                </a:solidFill>
              </a:rPr>
              <a:t>形式：</a:t>
            </a:r>
            <a:r>
              <a:rPr lang="zh-TW" altLang="en-US" b="1">
                <a:solidFill>
                  <a:srgbClr val="FF0000"/>
                </a:solidFill>
              </a:rPr>
              <a:t>「</a:t>
            </a:r>
            <a:r>
              <a:rPr lang="en-US" altLang="zh-TW" b="1">
                <a:solidFill>
                  <a:srgbClr val="FF0000"/>
                </a:solidFill>
              </a:rPr>
              <a:t>have/has</a:t>
            </a:r>
            <a:r>
              <a:rPr lang="zh-TW" altLang="en-US" b="1">
                <a:solidFill>
                  <a:srgbClr val="FF0000"/>
                </a:solidFill>
              </a:rPr>
              <a:t>＋過去分詞」</a:t>
            </a:r>
          </a:p>
          <a:p>
            <a:endParaRPr lang="zh-TW" altLang="en-US" b="1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表示完結或結果</a:t>
            </a: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>    ＊ </a:t>
            </a:r>
            <a:r>
              <a:rPr lang="en-US" altLang="zh-TW"/>
              <a:t>I </a:t>
            </a:r>
            <a:r>
              <a:rPr lang="en-US" altLang="zh-TW" b="1"/>
              <a:t>have</a:t>
            </a:r>
            <a:r>
              <a:rPr lang="en-US" altLang="zh-TW"/>
              <a:t> already </a:t>
            </a:r>
            <a:r>
              <a:rPr lang="en-US" altLang="zh-TW" b="1"/>
              <a:t>spent</a:t>
            </a:r>
            <a:r>
              <a:rPr lang="en-US" altLang="zh-TW"/>
              <a:t> all my money.</a:t>
            </a:r>
            <a:br>
              <a:rPr lang="en-US" altLang="zh-TW"/>
            </a:br>
            <a:r>
              <a:rPr lang="en-US" altLang="zh-TW"/>
              <a:t>    </a:t>
            </a:r>
            <a:r>
              <a:rPr lang="zh-TW" altLang="en-US"/>
              <a:t>＊ </a:t>
            </a:r>
            <a:r>
              <a:rPr lang="en-US" altLang="zh-TW"/>
              <a:t>Henry </a:t>
            </a:r>
            <a:r>
              <a:rPr lang="en-US" altLang="zh-TW" b="1"/>
              <a:t>has</a:t>
            </a:r>
            <a:r>
              <a:rPr lang="en-US" altLang="zh-TW"/>
              <a:t> just </a:t>
            </a:r>
            <a:r>
              <a:rPr lang="en-US" altLang="zh-TW" b="1"/>
              <a:t>finished</a:t>
            </a:r>
            <a:r>
              <a:rPr lang="en-US" altLang="zh-TW"/>
              <a:t> his homework.</a:t>
            </a:r>
          </a:p>
          <a:p>
            <a:pPr>
              <a:buFont typeface="Wingdings" pitchFamily="2" charset="2"/>
              <a:buChar char="Ø"/>
            </a:pPr>
            <a:endParaRPr lang="en-US" altLang="zh-TW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表示經驗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    ＊ </a:t>
            </a:r>
            <a:r>
              <a:rPr lang="en-US" altLang="zh-TW"/>
              <a:t>I </a:t>
            </a:r>
            <a:r>
              <a:rPr lang="en-US" altLang="zh-TW" b="1"/>
              <a:t>have visited</a:t>
            </a:r>
            <a:r>
              <a:rPr lang="en-US" altLang="zh-TW"/>
              <a:t> London twice.</a:t>
            </a:r>
            <a:br>
              <a:rPr lang="en-US" altLang="zh-TW"/>
            </a:br>
            <a:r>
              <a:rPr lang="en-US" altLang="zh-TW"/>
              <a:t>    </a:t>
            </a:r>
            <a:r>
              <a:rPr lang="zh-TW" altLang="en-US"/>
              <a:t>＊ </a:t>
            </a:r>
            <a:r>
              <a:rPr lang="en-US" altLang="zh-TW" b="1"/>
              <a:t>Have</a:t>
            </a:r>
            <a:r>
              <a:rPr lang="en-US" altLang="zh-TW"/>
              <a:t> you ever </a:t>
            </a:r>
            <a:r>
              <a:rPr lang="en-US" altLang="zh-TW" b="1"/>
              <a:t>climbed</a:t>
            </a:r>
            <a:r>
              <a:rPr lang="en-US" altLang="zh-TW"/>
              <a:t> Mt. Ali?</a:t>
            </a:r>
          </a:p>
          <a:p>
            <a:pPr>
              <a:buFont typeface="Wingdings" pitchFamily="2" charset="2"/>
              <a:buChar char="Ø"/>
            </a:pPr>
            <a:endParaRPr lang="zh-TW" altLang="en-US"/>
          </a:p>
          <a:p>
            <a:pPr>
              <a:buFont typeface="Wingdings" pitchFamily="2" charset="2"/>
              <a:buChar char="Ø"/>
            </a:pPr>
            <a:r>
              <a:rPr lang="zh-TW" altLang="en-US">
                <a:solidFill>
                  <a:srgbClr val="FF0000"/>
                </a:solidFill>
              </a:rPr>
              <a:t> 表示持續</a:t>
            </a:r>
            <a:br>
              <a:rPr lang="zh-TW" altLang="en-US">
                <a:solidFill>
                  <a:srgbClr val="FF0000"/>
                </a:solidFill>
              </a:rPr>
            </a:br>
            <a:r>
              <a:rPr lang="zh-TW" altLang="en-US"/>
              <a:t>    ＊ </a:t>
            </a:r>
            <a:r>
              <a:rPr lang="en-US" altLang="zh-TW"/>
              <a:t>We </a:t>
            </a:r>
            <a:r>
              <a:rPr lang="en-US" altLang="zh-TW" b="1"/>
              <a:t>have lived</a:t>
            </a:r>
            <a:r>
              <a:rPr lang="en-US" altLang="zh-TW"/>
              <a:t> in this house since 1992.</a:t>
            </a:r>
            <a:br>
              <a:rPr lang="en-US" altLang="zh-TW"/>
            </a:br>
            <a:r>
              <a:rPr lang="en-US" altLang="zh-TW"/>
              <a:t>    </a:t>
            </a:r>
            <a:r>
              <a:rPr lang="zh-TW" altLang="en-US"/>
              <a:t>＊ </a:t>
            </a:r>
            <a:r>
              <a:rPr lang="en-US" altLang="zh-TW"/>
              <a:t>I </a:t>
            </a:r>
            <a:r>
              <a:rPr lang="en-US" altLang="zh-TW" b="1"/>
              <a:t>have known</a:t>
            </a:r>
            <a:r>
              <a:rPr lang="en-US" altLang="zh-TW"/>
              <a:t> Greg for 20 years.</a:t>
            </a:r>
            <a:endParaRPr lang="zh-TW" altLang="en-US"/>
          </a:p>
        </p:txBody>
      </p:sp>
      <p:pic>
        <p:nvPicPr>
          <p:cNvPr id="375815" name="Picture 7" descr="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4076700"/>
            <a:ext cx="2519362" cy="755650"/>
          </a:xfrm>
          <a:prstGeom prst="rect">
            <a:avLst/>
          </a:prstGeom>
          <a:noFill/>
        </p:spPr>
      </p:pic>
      <p:pic>
        <p:nvPicPr>
          <p:cNvPr id="375816" name="Picture 8" descr="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5922963"/>
            <a:ext cx="2987675" cy="935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如螢幕大小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Office 佈景主題</vt:lpstr>
      <vt:lpstr>Microsoft Visio Drawing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ECS</dc:creator>
  <cp:lastModifiedBy>ECS</cp:lastModifiedBy>
  <cp:revision>1</cp:revision>
  <dcterms:created xsi:type="dcterms:W3CDTF">2013-02-26T15:27:34Z</dcterms:created>
  <dcterms:modified xsi:type="dcterms:W3CDTF">2013-02-26T15:28:39Z</dcterms:modified>
</cp:coreProperties>
</file>